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31" r:id="rId2"/>
    <p:sldId id="333" r:id="rId3"/>
    <p:sldId id="700" r:id="rId4"/>
    <p:sldId id="702" r:id="rId5"/>
    <p:sldId id="701" r:id="rId6"/>
    <p:sldId id="692" r:id="rId7"/>
    <p:sldId id="693" r:id="rId8"/>
    <p:sldId id="695" r:id="rId9"/>
    <p:sldId id="703" r:id="rId10"/>
    <p:sldId id="350" r:id="rId11"/>
    <p:sldId id="367" r:id="rId12"/>
    <p:sldId id="321" r:id="rId13"/>
    <p:sldId id="351" r:id="rId14"/>
    <p:sldId id="352" r:id="rId15"/>
    <p:sldId id="353" r:id="rId16"/>
    <p:sldId id="354" r:id="rId17"/>
    <p:sldId id="334" r:id="rId18"/>
    <p:sldId id="696" r:id="rId19"/>
    <p:sldId id="697" r:id="rId20"/>
    <p:sldId id="698" r:id="rId21"/>
    <p:sldId id="699" r:id="rId22"/>
    <p:sldId id="318" r:id="rId23"/>
    <p:sldId id="339" r:id="rId24"/>
    <p:sldId id="317" r:id="rId25"/>
    <p:sldId id="314" r:id="rId26"/>
    <p:sldId id="315" r:id="rId2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86420" autoAdjust="0"/>
  </p:normalViewPr>
  <p:slideViewPr>
    <p:cSldViewPr>
      <p:cViewPr varScale="1">
        <p:scale>
          <a:sx n="85" d="100"/>
          <a:sy n="85" d="100"/>
        </p:scale>
        <p:origin x="691" y="5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10/8/2022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12.png"/><Relationship Id="rId4" Type="http://schemas.openxmlformats.org/officeDocument/2006/relationships/hyperlink" Target="http://stackoverflow.com/users/778581/dagu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hyperlink" Target="https://help.github.com/articles/about-pull-reques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hyperlink" Target="https://docs.abapgit.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4.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07</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Analytic List Page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just"/>
            <a:r>
              <a:rPr lang="en-US" sz="1600" b="0" i="0" dirty="0">
                <a:solidFill>
                  <a:srgbClr val="333333"/>
                </a:solidFill>
                <a:effectLst/>
                <a:latin typeface="72" panose="020B0503030000000003" pitchFamily="34" charset="0"/>
              </a:rPr>
              <a:t>The analytical list page (ALP) offers a unique way to analyze data step by step from different perspectives, to investigate a root cause through drilldown, and to act on transactional content. All this can be done seamlessly within one page. </a:t>
            </a:r>
          </a:p>
          <a:p>
            <a:pPr algn="just"/>
            <a:endParaRPr lang="en-US" sz="1600" dirty="0">
              <a:solidFill>
                <a:srgbClr val="333333"/>
              </a:solidFill>
              <a:latin typeface="72" panose="020B0503030000000003" pitchFamily="34" charset="0"/>
            </a:endParaRPr>
          </a:p>
          <a:p>
            <a:pPr algn="just"/>
            <a:r>
              <a:rPr lang="en-US" sz="1600" b="0" i="0" dirty="0">
                <a:solidFill>
                  <a:srgbClr val="333333"/>
                </a:solidFill>
                <a:effectLst/>
                <a:latin typeface="72" panose="020B0503030000000003" pitchFamily="34" charset="0"/>
              </a:rPr>
              <a:t>The purpose of the analytical list page is to identify interesting areas within datasets or significant single instances using data visualization and business intelligence.</a:t>
            </a:r>
          </a:p>
          <a:p>
            <a:pPr algn="just"/>
            <a:endParaRPr lang="en-US" sz="1600" b="0" i="0" dirty="0">
              <a:solidFill>
                <a:srgbClr val="333333"/>
              </a:solidFill>
              <a:effectLst/>
              <a:latin typeface="72" panose="020B0503030000000003" pitchFamily="34" charset="0"/>
            </a:endParaRPr>
          </a:p>
          <a:p>
            <a:pPr algn="just"/>
            <a:r>
              <a:rPr lang="en-US" sz="1600" b="0" i="0" dirty="0">
                <a:solidFill>
                  <a:srgbClr val="333333"/>
                </a:solidFill>
                <a:effectLst/>
                <a:latin typeface="72" panose="020B0503030000000003" pitchFamily="34" charset="0"/>
              </a:rPr>
              <a:t>Visualizations help users to recognize facts and situations, and reduce the number of interaction steps needed to gain insights or to identify significant single instances. Chart visualization increases the joy of use, and enables users to spot relevant data more quickly.</a:t>
            </a:r>
          </a:p>
        </p:txBody>
      </p:sp>
      <p:pic>
        <p:nvPicPr>
          <p:cNvPr id="4" name="Picture 2" descr="Analytical list page">
            <a:extLst>
              <a:ext uri="{FF2B5EF4-FFF2-40B4-BE49-F238E27FC236}">
                <a16:creationId xmlns:a16="http://schemas.microsoft.com/office/drawing/2014/main" id="{9021487F-0D14-EF08-1F3B-0B9D47F8C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325" y="3218330"/>
            <a:ext cx="5347060" cy="335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50662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ALP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693045"/>
          </a:xfrm>
          <a:prstGeom prst="rect">
            <a:avLst/>
          </a:prstGeom>
        </p:spPr>
        <p:txBody>
          <a:bodyPr wrap="square">
            <a:spAutoFit/>
          </a:bodyPr>
          <a:lstStyle/>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extract key information to understand the current situation or identify a root cause. The way the data is presented is crucial for giving them the insights they need to take the right action.</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a way to analyze data step by step from different perspectives, investigate a root cause through drilldown, and act on transactional content within one page.</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In addition to the filtered dataset, users need to see the impact of their filter settings in a chart (visual filter).</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switch between integrated chart and table views (hybrid view).</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see the impact of their action on a global key performance indicator (KPI).</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find and act on relevant items out of a large set of items by searching, filtering, sorting, grouping, drilling down, and slicing and dicing.</a:t>
            </a:r>
          </a:p>
        </p:txBody>
      </p:sp>
    </p:spTree>
    <p:extLst>
      <p:ext uri="{BB962C8B-B14F-4D97-AF65-F5344CB8AC3E}">
        <p14:creationId xmlns:p14="http://schemas.microsoft.com/office/powerpoint/2010/main" val="8648758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12569" y="16498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07</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87045" y="1067345"/>
            <a:ext cx="11101595" cy="3476465"/>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Deploy Fiori App to S/4HANA On-premise using VS Code</a:t>
            </a:r>
          </a:p>
          <a:p>
            <a:pPr marL="133234" indent="-285664">
              <a:buFont typeface="Arial" panose="020B0604020202020204" pitchFamily="34" charset="0"/>
              <a:buChar char="•"/>
            </a:pPr>
            <a:r>
              <a:rPr lang="en-US" sz="1999" dirty="0">
                <a:solidFill>
                  <a:schemeClr val="bg1"/>
                </a:solidFill>
              </a:rPr>
              <a:t>What’s new in Fiori Launchpad for S/4HANA On-premise</a:t>
            </a:r>
          </a:p>
          <a:p>
            <a:pPr marL="133234" indent="-285664">
              <a:buFont typeface="Arial" panose="020B0604020202020204" pitchFamily="34" charset="0"/>
              <a:buChar char="•"/>
            </a:pPr>
            <a:r>
              <a:rPr lang="en-US" sz="1999" dirty="0">
                <a:solidFill>
                  <a:schemeClr val="bg1"/>
                </a:solidFill>
              </a:rPr>
              <a:t>Create Launchpad content in S/4HANA</a:t>
            </a:r>
          </a:p>
          <a:p>
            <a:pPr marL="133234" indent="-285664">
              <a:buFont typeface="Arial" panose="020B0604020202020204" pitchFamily="34" charset="0"/>
              <a:buChar char="•"/>
            </a:pPr>
            <a:r>
              <a:rPr lang="en-US" sz="1999" dirty="0">
                <a:solidFill>
                  <a:schemeClr val="bg1"/>
                </a:solidFill>
              </a:rPr>
              <a:t>Manage App in Launchpad spaces and pages</a:t>
            </a:r>
          </a:p>
          <a:p>
            <a:pPr marL="133234" indent="-285664">
              <a:buFont typeface="Arial" panose="020B0604020202020204" pitchFamily="34" charset="0"/>
              <a:buChar char="•"/>
            </a:pPr>
            <a:r>
              <a:rPr lang="en-US" sz="1999" dirty="0">
                <a:solidFill>
                  <a:schemeClr val="bg1"/>
                </a:solidFill>
              </a:rPr>
              <a:t>What is git and git HUB</a:t>
            </a:r>
          </a:p>
          <a:p>
            <a:pPr marL="133234" indent="-285664">
              <a:buFont typeface="Arial" panose="020B0604020202020204" pitchFamily="34" charset="0"/>
              <a:buChar char="•"/>
            </a:pPr>
            <a:r>
              <a:rPr lang="en-US" sz="1999" dirty="0">
                <a:solidFill>
                  <a:schemeClr val="bg1"/>
                </a:solidFill>
              </a:rPr>
              <a:t>Working with git</a:t>
            </a:r>
          </a:p>
          <a:p>
            <a:pPr marL="133234" indent="-285664">
              <a:buFont typeface="Arial" panose="020B0604020202020204" pitchFamily="34" charset="0"/>
              <a:buChar char="•"/>
            </a:pPr>
            <a:r>
              <a:rPr lang="en-US" sz="1999" dirty="0">
                <a:solidFill>
                  <a:schemeClr val="bg1"/>
                </a:solidFill>
              </a:rPr>
              <a:t>ABAP git scenario</a:t>
            </a:r>
          </a:p>
          <a:p>
            <a:pPr marL="133234" indent="-285664">
              <a:buFont typeface="Arial" panose="020B0604020202020204" pitchFamily="34" charset="0"/>
              <a:buChar char="•"/>
            </a:pPr>
            <a:r>
              <a:rPr lang="en-US" sz="1999" dirty="0">
                <a:solidFill>
                  <a:schemeClr val="bg1"/>
                </a:solidFill>
              </a:rPr>
              <a:t>Working with Analytic List Page</a:t>
            </a:r>
          </a:p>
          <a:p>
            <a:pPr marL="133234" indent="-285664">
              <a:buFont typeface="Arial" panose="020B0604020202020204" pitchFamily="34" charset="0"/>
              <a:buChar char="•"/>
            </a:pPr>
            <a:r>
              <a:rPr lang="en-US" sz="1999" dirty="0">
                <a:solidFill>
                  <a:schemeClr val="bg1"/>
                </a:solidFill>
              </a:rPr>
              <a:t>Working with OVP Application</a:t>
            </a:r>
          </a:p>
          <a:p>
            <a:pPr marL="133234" indent="-285664">
              <a:buFont typeface="Arial" panose="020B0604020202020204" pitchFamily="34" charset="0"/>
              <a:buChar char="•"/>
            </a:pPr>
            <a:r>
              <a:rPr lang="en-US" sz="1999" dirty="0">
                <a:solidFill>
                  <a:schemeClr val="bg1"/>
                </a:solidFill>
              </a:rPr>
              <a:t>Cross App navigation from OVP</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Overview Page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554545"/>
          </a:xfrm>
          <a:prstGeom prst="rect">
            <a:avLst/>
          </a:prstGeom>
        </p:spPr>
        <p:txBody>
          <a:bodyPr wrap="square">
            <a:spAutoFit/>
          </a:bodyPr>
          <a:lstStyle/>
          <a:p>
            <a:pPr algn="l"/>
            <a:r>
              <a:rPr lang="en-US" sz="1600" b="0" i="0" dirty="0">
                <a:solidFill>
                  <a:srgbClr val="333333"/>
                </a:solidFill>
                <a:effectLst/>
                <a:latin typeface="72" panose="020B0503030000000003" pitchFamily="34" charset="0"/>
              </a:rPr>
              <a:t>The overview page (OVP) is a data-driven SAP Fiori app type and floorplan that provides all the information a user needs in a single page, based on the user’s specific domain or role. It allows the user to focus on the most important tasks, and view, filter, and react to information quickly.</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Each task or topic is represented by a card (or content container). The overview page acts as a UI framework for organizing multiple cards on a single page.</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The overview page is based on </a:t>
            </a:r>
            <a:r>
              <a:rPr lang="en-US" sz="1600" b="0" i="0" u="sng" dirty="0">
                <a:solidFill>
                  <a:srgbClr val="427CAC"/>
                </a:solidFill>
                <a:effectLst/>
                <a:latin typeface="72" panose="020B0503030000000003" pitchFamily="34" charset="0"/>
              </a:rPr>
              <a:t>SAP Fiori elements</a:t>
            </a:r>
            <a:r>
              <a:rPr lang="en-US" sz="1600" b="0" i="0" dirty="0">
                <a:solidFill>
                  <a:srgbClr val="333333"/>
                </a:solidFill>
                <a:effectLst/>
                <a:latin typeface="72" panose="020B0503030000000003" pitchFamily="34" charset="0"/>
              </a:rPr>
              <a:t> technology, and uses annotated views of app data, meaning that the app content can be tailored to the domain or role. Different types of card allow you to visualize information in an attractive and efficient way.</a:t>
            </a:r>
          </a:p>
        </p:txBody>
      </p:sp>
      <p:pic>
        <p:nvPicPr>
          <p:cNvPr id="2050" name="Picture 2" descr="Overview page">
            <a:extLst>
              <a:ext uri="{FF2B5EF4-FFF2-40B4-BE49-F238E27FC236}">
                <a16:creationId xmlns:a16="http://schemas.microsoft.com/office/drawing/2014/main" id="{FE447D01-E89B-5C7E-5760-F678D04014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2887" y="3433714"/>
            <a:ext cx="5027936" cy="319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1625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provide an entry-level view of content related to a</a:t>
            </a:r>
            <a:r>
              <a:rPr lang="en-US" sz="1800" b="1" i="0" dirty="0">
                <a:solidFill>
                  <a:srgbClr val="333333"/>
                </a:solidFill>
                <a:effectLst/>
                <a:latin typeface="72" panose="020B0503030000000003" pitchFamily="34" charset="0"/>
              </a:rPr>
              <a:t> specific domain or role</a:t>
            </a:r>
            <a:r>
              <a:rPr lang="en-US" sz="1800" b="0" i="0" dirty="0">
                <a:solidFill>
                  <a:srgbClr val="333333"/>
                </a:solidFill>
                <a:effectLst/>
                <a:latin typeface="72" panose="020B0503030000000003" pitchFamily="34" charset="0"/>
              </a:rPr>
              <a:t>.</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Users needs to filter and react to </a:t>
            </a:r>
            <a:r>
              <a:rPr lang="en-US" sz="1800" b="1" i="0" dirty="0">
                <a:solidFill>
                  <a:srgbClr val="333333"/>
                </a:solidFill>
                <a:effectLst/>
                <a:latin typeface="72" panose="020B0503030000000003" pitchFamily="34" charset="0"/>
              </a:rPr>
              <a:t>information from at least two different applications </a:t>
            </a:r>
            <a:r>
              <a:rPr lang="en-US" sz="1800" b="0" i="0" dirty="0">
                <a:solidFill>
                  <a:srgbClr val="333333"/>
                </a:solidFill>
                <a:effectLst/>
                <a:latin typeface="72" panose="020B0503030000000003" pitchFamily="34" charset="0"/>
              </a:rPr>
              <a:t>to complete their role-specific tasks.</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offer </a:t>
            </a:r>
            <a:r>
              <a:rPr lang="en-US" sz="1800" b="1" i="0" dirty="0">
                <a:solidFill>
                  <a:srgbClr val="333333"/>
                </a:solidFill>
                <a:effectLst/>
                <a:latin typeface="72" panose="020B0503030000000003" pitchFamily="34" charset="0"/>
              </a:rPr>
              <a:t>different information formats</a:t>
            </a:r>
            <a:r>
              <a:rPr lang="en-US" sz="1800" b="0" i="0" dirty="0">
                <a:solidFill>
                  <a:srgbClr val="333333"/>
                </a:solidFill>
                <a:effectLst/>
                <a:latin typeface="72" panose="020B0503030000000003" pitchFamily="34" charset="0"/>
              </a:rPr>
              <a:t> (such as charts, lists, and tables) on a single page.</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plan to have </a:t>
            </a:r>
            <a:r>
              <a:rPr lang="en-US" sz="1800" b="1" i="0" dirty="0">
                <a:solidFill>
                  <a:srgbClr val="333333"/>
                </a:solidFill>
                <a:effectLst/>
                <a:latin typeface="72" panose="020B0503030000000003" pitchFamily="34" charset="0"/>
              </a:rPr>
              <a:t>at least three cards</a:t>
            </a:r>
            <a:r>
              <a:rPr lang="en-US" sz="1800" b="0" i="0" dirty="0">
                <a:solidFill>
                  <a:srgbClr val="333333"/>
                </a:solidFill>
                <a:effectLst/>
                <a:latin typeface="72" panose="020B0503030000000003" pitchFamily="34" charset="0"/>
              </a:rPr>
              <a:t>. These cards should not all be of the same type.</a:t>
            </a:r>
          </a:p>
        </p:txBody>
      </p:sp>
    </p:spTree>
    <p:extLst>
      <p:ext uri="{BB962C8B-B14F-4D97-AF65-F5344CB8AC3E}">
        <p14:creationId xmlns:p14="http://schemas.microsoft.com/office/powerpoint/2010/main" val="138441415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07</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D9FDC5D7-63AD-1EBE-3B73-30281912383D}"/>
              </a:ext>
            </a:extLst>
          </p:cNvPr>
          <p:cNvSpPr/>
          <p:nvPr/>
        </p:nvSpPr>
        <p:spPr>
          <a:xfrm>
            <a:off x="862794" y="872716"/>
            <a:ext cx="576064" cy="576064"/>
          </a:xfrm>
          <a:prstGeom prst="smileyFac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6C31A62-0018-1891-E212-A6F6AC06FD4D}"/>
              </a:ext>
            </a:extLst>
          </p:cNvPr>
          <p:cNvSpPr txBox="1"/>
          <p:nvPr/>
        </p:nvSpPr>
        <p:spPr>
          <a:xfrm>
            <a:off x="841793" y="1375012"/>
            <a:ext cx="1224136" cy="830997"/>
          </a:xfrm>
          <a:prstGeom prst="rect">
            <a:avLst/>
          </a:prstGeom>
          <a:noFill/>
        </p:spPr>
        <p:txBody>
          <a:bodyPr wrap="square" rtlCol="0">
            <a:spAutoFit/>
          </a:bodyPr>
          <a:lstStyle/>
          <a:p>
            <a:r>
              <a:rPr lang="en-US" dirty="0"/>
              <a:t>Joe</a:t>
            </a:r>
          </a:p>
          <a:p>
            <a:r>
              <a:rPr lang="en-US" sz="1200" i="1" dirty="0"/>
              <a:t>Fiori Developer /RAP developer</a:t>
            </a:r>
          </a:p>
        </p:txBody>
      </p:sp>
      <p:sp>
        <p:nvSpPr>
          <p:cNvPr id="6" name="Rectangle 5">
            <a:extLst>
              <a:ext uri="{FF2B5EF4-FFF2-40B4-BE49-F238E27FC236}">
                <a16:creationId xmlns:a16="http://schemas.microsoft.com/office/drawing/2014/main" id="{92D644BF-2562-3A9C-1AF3-75B25107BBFE}"/>
              </a:ext>
            </a:extLst>
          </p:cNvPr>
          <p:cNvSpPr/>
          <p:nvPr/>
        </p:nvSpPr>
        <p:spPr>
          <a:xfrm>
            <a:off x="1453861" y="4077072"/>
            <a:ext cx="1112159" cy="187220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Dev</a:t>
            </a:r>
          </a:p>
        </p:txBody>
      </p:sp>
      <p:sp>
        <p:nvSpPr>
          <p:cNvPr id="7" name="Rectangle 6">
            <a:extLst>
              <a:ext uri="{FF2B5EF4-FFF2-40B4-BE49-F238E27FC236}">
                <a16:creationId xmlns:a16="http://schemas.microsoft.com/office/drawing/2014/main" id="{605BB6AF-83B2-8EF3-EBD3-C7CBE3396258}"/>
              </a:ext>
            </a:extLst>
          </p:cNvPr>
          <p:cNvSpPr/>
          <p:nvPr/>
        </p:nvSpPr>
        <p:spPr>
          <a:xfrm>
            <a:off x="5544578" y="4077072"/>
            <a:ext cx="1112159" cy="187220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Qlt</a:t>
            </a:r>
            <a:endParaRPr lang="en-US" dirty="0"/>
          </a:p>
        </p:txBody>
      </p:sp>
      <p:sp>
        <p:nvSpPr>
          <p:cNvPr id="8" name="Rectangle 7">
            <a:extLst>
              <a:ext uri="{FF2B5EF4-FFF2-40B4-BE49-F238E27FC236}">
                <a16:creationId xmlns:a16="http://schemas.microsoft.com/office/drawing/2014/main" id="{8291A06C-7443-26C5-336E-343653C7D811}"/>
              </a:ext>
            </a:extLst>
          </p:cNvPr>
          <p:cNvSpPr/>
          <p:nvPr/>
        </p:nvSpPr>
        <p:spPr>
          <a:xfrm>
            <a:off x="10054852" y="4077072"/>
            <a:ext cx="1112159" cy="187220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Prod</a:t>
            </a:r>
          </a:p>
        </p:txBody>
      </p:sp>
      <p:sp>
        <p:nvSpPr>
          <p:cNvPr id="9" name="Rectangle 8">
            <a:extLst>
              <a:ext uri="{FF2B5EF4-FFF2-40B4-BE49-F238E27FC236}">
                <a16:creationId xmlns:a16="http://schemas.microsoft.com/office/drawing/2014/main" id="{D86FFDED-1131-01AE-E374-F4465A89E8EF}"/>
              </a:ext>
            </a:extLst>
          </p:cNvPr>
          <p:cNvSpPr/>
          <p:nvPr/>
        </p:nvSpPr>
        <p:spPr>
          <a:xfrm>
            <a:off x="2296617" y="764704"/>
            <a:ext cx="1872208" cy="79208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VSCode</a:t>
            </a:r>
            <a:r>
              <a:rPr lang="en-US" dirty="0"/>
              <a:t>/BAS</a:t>
            </a:r>
          </a:p>
        </p:txBody>
      </p:sp>
      <p:cxnSp>
        <p:nvCxnSpPr>
          <p:cNvPr id="11" name="Connector: Elbow 10">
            <a:extLst>
              <a:ext uri="{FF2B5EF4-FFF2-40B4-BE49-F238E27FC236}">
                <a16:creationId xmlns:a16="http://schemas.microsoft.com/office/drawing/2014/main" id="{05F8CDE4-71B9-B4D9-0FBE-ADB4CDF109B5}"/>
              </a:ext>
            </a:extLst>
          </p:cNvPr>
          <p:cNvCxnSpPr>
            <a:stCxn id="9" idx="2"/>
            <a:endCxn id="6" idx="0"/>
          </p:cNvCxnSpPr>
          <p:nvPr/>
        </p:nvCxnSpPr>
        <p:spPr>
          <a:xfrm rot="5400000">
            <a:off x="1361191" y="2205542"/>
            <a:ext cx="2520280" cy="12227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758237-6077-F2EB-3668-66540E34B3A0}"/>
              </a:ext>
            </a:extLst>
          </p:cNvPr>
          <p:cNvCxnSpPr>
            <a:stCxn id="4" idx="6"/>
            <a:endCxn id="9" idx="1"/>
          </p:cNvCxnSpPr>
          <p:nvPr/>
        </p:nvCxnSpPr>
        <p:spPr>
          <a:xfrm>
            <a:off x="1438858" y="1160748"/>
            <a:ext cx="857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rrow: Right 13">
            <a:extLst>
              <a:ext uri="{FF2B5EF4-FFF2-40B4-BE49-F238E27FC236}">
                <a16:creationId xmlns:a16="http://schemas.microsoft.com/office/drawing/2014/main" id="{56CFA6C4-382F-D090-7887-B8FC48222662}"/>
              </a:ext>
            </a:extLst>
          </p:cNvPr>
          <p:cNvSpPr/>
          <p:nvPr/>
        </p:nvSpPr>
        <p:spPr>
          <a:xfrm>
            <a:off x="2566020" y="4509120"/>
            <a:ext cx="2880320" cy="9001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A7906D7-F558-9734-2A9B-3A3BD50ED449}"/>
              </a:ext>
            </a:extLst>
          </p:cNvPr>
          <p:cNvSpPr/>
          <p:nvPr/>
        </p:nvSpPr>
        <p:spPr>
          <a:xfrm>
            <a:off x="6734100" y="4509120"/>
            <a:ext cx="3176736" cy="9001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F97AB990-04AB-DC9F-4E77-9B9D48BCF24F}"/>
              </a:ext>
            </a:extLst>
          </p:cNvPr>
          <p:cNvSpPr/>
          <p:nvPr/>
        </p:nvSpPr>
        <p:spPr>
          <a:xfrm>
            <a:off x="10322899" y="764704"/>
            <a:ext cx="576064" cy="576064"/>
          </a:xfrm>
          <a:prstGeom prst="smileyFac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3F167EE-1352-66DC-E298-5E40DD3EDD77}"/>
              </a:ext>
            </a:extLst>
          </p:cNvPr>
          <p:cNvSpPr txBox="1"/>
          <p:nvPr/>
        </p:nvSpPr>
        <p:spPr>
          <a:xfrm>
            <a:off x="10266911" y="303039"/>
            <a:ext cx="1224136" cy="461665"/>
          </a:xfrm>
          <a:prstGeom prst="rect">
            <a:avLst/>
          </a:prstGeom>
          <a:noFill/>
        </p:spPr>
        <p:txBody>
          <a:bodyPr wrap="square" rtlCol="0">
            <a:spAutoFit/>
          </a:bodyPr>
          <a:lstStyle/>
          <a:p>
            <a:r>
              <a:rPr lang="en-US" dirty="0"/>
              <a:t>Julie</a:t>
            </a:r>
          </a:p>
        </p:txBody>
      </p:sp>
      <p:cxnSp>
        <p:nvCxnSpPr>
          <p:cNvPr id="19" name="Connector: Elbow 18">
            <a:extLst>
              <a:ext uri="{FF2B5EF4-FFF2-40B4-BE49-F238E27FC236}">
                <a16:creationId xmlns:a16="http://schemas.microsoft.com/office/drawing/2014/main" id="{50A95A3F-4612-3D79-30BD-9A53DA4EABC3}"/>
              </a:ext>
            </a:extLst>
          </p:cNvPr>
          <p:cNvCxnSpPr>
            <a:cxnSpLocks/>
            <a:stCxn id="16" idx="4"/>
          </p:cNvCxnSpPr>
          <p:nvPr/>
        </p:nvCxnSpPr>
        <p:spPr>
          <a:xfrm rot="16200000" flipH="1">
            <a:off x="10142879" y="1808820"/>
            <a:ext cx="936106"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Terminator 19">
            <a:extLst>
              <a:ext uri="{FF2B5EF4-FFF2-40B4-BE49-F238E27FC236}">
                <a16:creationId xmlns:a16="http://schemas.microsoft.com/office/drawing/2014/main" id="{335937BC-287A-D2DE-D092-FA9C7D0E5D5B}"/>
              </a:ext>
            </a:extLst>
          </p:cNvPr>
          <p:cNvSpPr/>
          <p:nvPr/>
        </p:nvSpPr>
        <p:spPr>
          <a:xfrm>
            <a:off x="1701924" y="5409220"/>
            <a:ext cx="1368152" cy="396044"/>
          </a:xfrm>
          <a:prstGeom prst="flowChartTermina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t>BSP App</a:t>
            </a:r>
          </a:p>
        </p:txBody>
      </p:sp>
      <p:sp>
        <p:nvSpPr>
          <p:cNvPr id="22" name="Rectangle 21">
            <a:extLst>
              <a:ext uri="{FF2B5EF4-FFF2-40B4-BE49-F238E27FC236}">
                <a16:creationId xmlns:a16="http://schemas.microsoft.com/office/drawing/2014/main" id="{7995798E-DFBA-DD97-D7AA-68FE96EE3814}"/>
              </a:ext>
            </a:extLst>
          </p:cNvPr>
          <p:cNvSpPr/>
          <p:nvPr/>
        </p:nvSpPr>
        <p:spPr>
          <a:xfrm>
            <a:off x="9622804" y="2276872"/>
            <a:ext cx="2016224" cy="9001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SAP Fiori Launchpad </a:t>
            </a:r>
          </a:p>
          <a:p>
            <a:pPr algn="ctr"/>
            <a:r>
              <a:rPr lang="en-US" sz="1800" dirty="0"/>
              <a:t>/n/UI2/FLP</a:t>
            </a:r>
          </a:p>
        </p:txBody>
      </p:sp>
      <p:cxnSp>
        <p:nvCxnSpPr>
          <p:cNvPr id="24" name="Connector: Elbow 23">
            <a:extLst>
              <a:ext uri="{FF2B5EF4-FFF2-40B4-BE49-F238E27FC236}">
                <a16:creationId xmlns:a16="http://schemas.microsoft.com/office/drawing/2014/main" id="{727D47BC-C157-9420-F462-50AD03903CEE}"/>
              </a:ext>
            </a:extLst>
          </p:cNvPr>
          <p:cNvCxnSpPr>
            <a:stCxn id="22" idx="2"/>
            <a:endCxn id="8" idx="0"/>
          </p:cNvCxnSpPr>
          <p:nvPr/>
        </p:nvCxnSpPr>
        <p:spPr>
          <a:xfrm rot="5400000">
            <a:off x="10170874" y="3617030"/>
            <a:ext cx="900100" cy="19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094A67A-4BAD-7880-7783-9BB40A9D22FE}"/>
              </a:ext>
            </a:extLst>
          </p:cNvPr>
          <p:cNvSpPr txBox="1"/>
          <p:nvPr/>
        </p:nvSpPr>
        <p:spPr>
          <a:xfrm>
            <a:off x="2034917" y="2387789"/>
            <a:ext cx="1224135" cy="461665"/>
          </a:xfrm>
          <a:prstGeom prst="rect">
            <a:avLst/>
          </a:prstGeom>
          <a:noFill/>
        </p:spPr>
        <p:txBody>
          <a:bodyPr wrap="square" rtlCol="0">
            <a:spAutoFit/>
          </a:bodyPr>
          <a:lstStyle/>
          <a:p>
            <a:r>
              <a:rPr lang="en-US" b="1" dirty="0"/>
              <a:t>deploy</a:t>
            </a:r>
          </a:p>
        </p:txBody>
      </p:sp>
      <p:sp>
        <p:nvSpPr>
          <p:cNvPr id="26" name="Smiley Face 25">
            <a:extLst>
              <a:ext uri="{FF2B5EF4-FFF2-40B4-BE49-F238E27FC236}">
                <a16:creationId xmlns:a16="http://schemas.microsoft.com/office/drawing/2014/main" id="{5F2BD5C1-B09E-664B-9861-0B8310019CFF}"/>
              </a:ext>
            </a:extLst>
          </p:cNvPr>
          <p:cNvSpPr/>
          <p:nvPr/>
        </p:nvSpPr>
        <p:spPr>
          <a:xfrm>
            <a:off x="7365556" y="866891"/>
            <a:ext cx="576064" cy="576064"/>
          </a:xfrm>
          <a:prstGeom prst="smileyFac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D39D35E-D123-0D48-CE26-C2B83A4132D2}"/>
              </a:ext>
            </a:extLst>
          </p:cNvPr>
          <p:cNvSpPr txBox="1"/>
          <p:nvPr/>
        </p:nvSpPr>
        <p:spPr>
          <a:xfrm>
            <a:off x="7329552" y="1477199"/>
            <a:ext cx="1872202" cy="784830"/>
          </a:xfrm>
          <a:prstGeom prst="rect">
            <a:avLst/>
          </a:prstGeom>
          <a:noFill/>
        </p:spPr>
        <p:txBody>
          <a:bodyPr wrap="square" rtlCol="0">
            <a:spAutoFit/>
          </a:bodyPr>
          <a:lstStyle/>
          <a:p>
            <a:r>
              <a:rPr lang="en-US" dirty="0"/>
              <a:t>Mark</a:t>
            </a:r>
          </a:p>
          <a:p>
            <a:r>
              <a:rPr lang="en-US" sz="1050" i="1" dirty="0"/>
              <a:t>Fiori Security Consultants/ Basis</a:t>
            </a:r>
          </a:p>
        </p:txBody>
      </p:sp>
      <p:sp>
        <p:nvSpPr>
          <p:cNvPr id="32" name="Rectangle 31">
            <a:extLst>
              <a:ext uri="{FF2B5EF4-FFF2-40B4-BE49-F238E27FC236}">
                <a16:creationId xmlns:a16="http://schemas.microsoft.com/office/drawing/2014/main" id="{30B77B0E-69B7-EF9B-2D86-50E5CA82B3E6}"/>
              </a:ext>
            </a:extLst>
          </p:cNvPr>
          <p:cNvSpPr/>
          <p:nvPr/>
        </p:nvSpPr>
        <p:spPr>
          <a:xfrm>
            <a:off x="4813084" y="758879"/>
            <a:ext cx="1872208" cy="79208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Fiori Launchpad Designer</a:t>
            </a:r>
          </a:p>
          <a:p>
            <a:pPr algn="ctr"/>
            <a:r>
              <a:rPr lang="en-US" sz="1400" dirty="0"/>
              <a:t>/n/UI2/FLPD_CONF</a:t>
            </a:r>
          </a:p>
        </p:txBody>
      </p:sp>
      <p:cxnSp>
        <p:nvCxnSpPr>
          <p:cNvPr id="34" name="Straight Arrow Connector 33">
            <a:extLst>
              <a:ext uri="{FF2B5EF4-FFF2-40B4-BE49-F238E27FC236}">
                <a16:creationId xmlns:a16="http://schemas.microsoft.com/office/drawing/2014/main" id="{31D2590F-830E-B404-02EB-91D507BA8E42}"/>
              </a:ext>
            </a:extLst>
          </p:cNvPr>
          <p:cNvCxnSpPr>
            <a:stCxn id="26" idx="2"/>
            <a:endCxn id="32" idx="3"/>
          </p:cNvCxnSpPr>
          <p:nvPr/>
        </p:nvCxnSpPr>
        <p:spPr>
          <a:xfrm flipH="1">
            <a:off x="6685292" y="1154923"/>
            <a:ext cx="680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B295687-16B7-E13E-AD16-622A1A626EA7}"/>
              </a:ext>
            </a:extLst>
          </p:cNvPr>
          <p:cNvCxnSpPr>
            <a:cxnSpLocks/>
            <a:stCxn id="32" idx="1"/>
          </p:cNvCxnSpPr>
          <p:nvPr/>
        </p:nvCxnSpPr>
        <p:spPr>
          <a:xfrm rot="10800000" flipV="1">
            <a:off x="4506962" y="1154923"/>
            <a:ext cx="306122" cy="23971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A415D80-AC7C-68E6-051E-0DD39DDC097B}"/>
              </a:ext>
            </a:extLst>
          </p:cNvPr>
          <p:cNvCxnSpPr/>
          <p:nvPr/>
        </p:nvCxnSpPr>
        <p:spPr>
          <a:xfrm flipH="1">
            <a:off x="2566020" y="3501008"/>
            <a:ext cx="1953800"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0B8323-1FBB-CC97-3768-27BCD3A8E438}"/>
              </a:ext>
            </a:extLst>
          </p:cNvPr>
          <p:cNvSpPr/>
          <p:nvPr/>
        </p:nvSpPr>
        <p:spPr>
          <a:xfrm>
            <a:off x="693812" y="1196752"/>
            <a:ext cx="3960440" cy="2088232"/>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Catalog</a:t>
            </a:r>
          </a:p>
          <a:p>
            <a:pPr algn="ctr"/>
            <a:endParaRPr lang="en-US" dirty="0"/>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1B30B4B8-6368-650A-D3F5-7C2C5EC5DE28}"/>
              </a:ext>
            </a:extLst>
          </p:cNvPr>
          <p:cNvSpPr/>
          <p:nvPr/>
        </p:nvSpPr>
        <p:spPr>
          <a:xfrm>
            <a:off x="765820" y="19888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6" name="Rectangle 5">
            <a:extLst>
              <a:ext uri="{FF2B5EF4-FFF2-40B4-BE49-F238E27FC236}">
                <a16:creationId xmlns:a16="http://schemas.microsoft.com/office/drawing/2014/main" id="{7B462A64-D551-3767-3568-A204AB096E2E}"/>
              </a:ext>
            </a:extLst>
          </p:cNvPr>
          <p:cNvSpPr/>
          <p:nvPr/>
        </p:nvSpPr>
        <p:spPr>
          <a:xfrm>
            <a:off x="918220" y="21412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7" name="Rectangle 6">
            <a:extLst>
              <a:ext uri="{FF2B5EF4-FFF2-40B4-BE49-F238E27FC236}">
                <a16:creationId xmlns:a16="http://schemas.microsoft.com/office/drawing/2014/main" id="{3EC34475-8274-6E39-7BF0-7560986F9554}"/>
              </a:ext>
            </a:extLst>
          </p:cNvPr>
          <p:cNvSpPr/>
          <p:nvPr/>
        </p:nvSpPr>
        <p:spPr>
          <a:xfrm>
            <a:off x="1070620" y="22936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8" name="Rectangle 7">
            <a:extLst>
              <a:ext uri="{FF2B5EF4-FFF2-40B4-BE49-F238E27FC236}">
                <a16:creationId xmlns:a16="http://schemas.microsoft.com/office/drawing/2014/main" id="{F915093D-62BC-882F-ECE0-EAC58C0463DC}"/>
              </a:ext>
            </a:extLst>
          </p:cNvPr>
          <p:cNvSpPr/>
          <p:nvPr/>
        </p:nvSpPr>
        <p:spPr>
          <a:xfrm>
            <a:off x="1223020" y="2446040"/>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9" name="Rectangle 8">
            <a:extLst>
              <a:ext uri="{FF2B5EF4-FFF2-40B4-BE49-F238E27FC236}">
                <a16:creationId xmlns:a16="http://schemas.microsoft.com/office/drawing/2014/main" id="{2EBD04C8-AC6C-1CA1-9F5F-9EC6C0D5EA39}"/>
              </a:ext>
            </a:extLst>
          </p:cNvPr>
          <p:cNvSpPr/>
          <p:nvPr/>
        </p:nvSpPr>
        <p:spPr>
          <a:xfrm>
            <a:off x="2964532" y="19811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10" name="Rectangle 9">
            <a:extLst>
              <a:ext uri="{FF2B5EF4-FFF2-40B4-BE49-F238E27FC236}">
                <a16:creationId xmlns:a16="http://schemas.microsoft.com/office/drawing/2014/main" id="{052E7CC9-E828-EB8F-934C-0F5D26C715F5}"/>
              </a:ext>
            </a:extLst>
          </p:cNvPr>
          <p:cNvSpPr/>
          <p:nvPr/>
        </p:nvSpPr>
        <p:spPr>
          <a:xfrm>
            <a:off x="3116932" y="21335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11" name="Rectangle 10">
            <a:extLst>
              <a:ext uri="{FF2B5EF4-FFF2-40B4-BE49-F238E27FC236}">
                <a16:creationId xmlns:a16="http://schemas.microsoft.com/office/drawing/2014/main" id="{35C9A90D-16F7-19FF-EC8B-56AD84E1C27C}"/>
              </a:ext>
            </a:extLst>
          </p:cNvPr>
          <p:cNvSpPr/>
          <p:nvPr/>
        </p:nvSpPr>
        <p:spPr>
          <a:xfrm>
            <a:off x="3269332" y="22859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12" name="Rectangle 11">
            <a:extLst>
              <a:ext uri="{FF2B5EF4-FFF2-40B4-BE49-F238E27FC236}">
                <a16:creationId xmlns:a16="http://schemas.microsoft.com/office/drawing/2014/main" id="{74DC9E4A-2027-61AE-48D2-80635EF6A03F}"/>
              </a:ext>
            </a:extLst>
          </p:cNvPr>
          <p:cNvSpPr/>
          <p:nvPr/>
        </p:nvSpPr>
        <p:spPr>
          <a:xfrm>
            <a:off x="3421732" y="2438364"/>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a:t>Target Mapping</a:t>
            </a:r>
            <a:endParaRPr lang="en-US" dirty="0"/>
          </a:p>
        </p:txBody>
      </p:sp>
      <p:cxnSp>
        <p:nvCxnSpPr>
          <p:cNvPr id="14" name="Straight Connector 13">
            <a:extLst>
              <a:ext uri="{FF2B5EF4-FFF2-40B4-BE49-F238E27FC236}">
                <a16:creationId xmlns:a16="http://schemas.microsoft.com/office/drawing/2014/main" id="{5ECC14D5-2C08-C5CB-3D98-AE9683A99DFD}"/>
              </a:ext>
            </a:extLst>
          </p:cNvPr>
          <p:cNvCxnSpPr>
            <a:stCxn id="8" idx="3"/>
            <a:endCxn id="12" idx="1"/>
          </p:cNvCxnSpPr>
          <p:nvPr/>
        </p:nvCxnSpPr>
        <p:spPr>
          <a:xfrm>
            <a:off x="2303140" y="2770076"/>
            <a:ext cx="1118592" cy="1923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194AE7B-20A3-D66B-AAE9-45852E1F0385}"/>
              </a:ext>
            </a:extLst>
          </p:cNvPr>
          <p:cNvSpPr txBox="1"/>
          <p:nvPr/>
        </p:nvSpPr>
        <p:spPr>
          <a:xfrm>
            <a:off x="2422004" y="2789312"/>
            <a:ext cx="694928" cy="276999"/>
          </a:xfrm>
          <a:prstGeom prst="rect">
            <a:avLst/>
          </a:prstGeom>
          <a:noFill/>
        </p:spPr>
        <p:txBody>
          <a:bodyPr wrap="square" rtlCol="0">
            <a:spAutoFit/>
          </a:bodyPr>
          <a:lstStyle/>
          <a:p>
            <a:r>
              <a:rPr lang="en-US" sz="1200" b="1" dirty="0"/>
              <a:t>intent</a:t>
            </a:r>
          </a:p>
        </p:txBody>
      </p:sp>
      <p:sp>
        <p:nvSpPr>
          <p:cNvPr id="17" name="TextBox 16">
            <a:extLst>
              <a:ext uri="{FF2B5EF4-FFF2-40B4-BE49-F238E27FC236}">
                <a16:creationId xmlns:a16="http://schemas.microsoft.com/office/drawing/2014/main" id="{D84ADF26-A9BE-8E68-A082-7A7989C24FED}"/>
              </a:ext>
            </a:extLst>
          </p:cNvPr>
          <p:cNvSpPr txBox="1"/>
          <p:nvPr/>
        </p:nvSpPr>
        <p:spPr>
          <a:xfrm>
            <a:off x="772326" y="417075"/>
            <a:ext cx="8208912" cy="646331"/>
          </a:xfrm>
          <a:prstGeom prst="rect">
            <a:avLst/>
          </a:prstGeom>
          <a:noFill/>
        </p:spPr>
        <p:txBody>
          <a:bodyPr wrap="square">
            <a:spAutoFit/>
          </a:bodyPr>
          <a:lstStyle/>
          <a:p>
            <a:r>
              <a:rPr lang="en-US" sz="1800" b="1" dirty="0"/>
              <a:t>Intent = Semantic Object + action</a:t>
            </a:r>
          </a:p>
          <a:p>
            <a:r>
              <a:rPr lang="en-US" sz="1800" b="1" dirty="0"/>
              <a:t>               </a:t>
            </a:r>
            <a:r>
              <a:rPr lang="en-US" sz="1800" b="1" dirty="0" err="1"/>
              <a:t>SalesOrder</a:t>
            </a:r>
            <a:r>
              <a:rPr lang="en-US" sz="1800" b="1" dirty="0"/>
              <a:t>-manage, </a:t>
            </a:r>
            <a:r>
              <a:rPr lang="en-US" sz="1800" b="1" dirty="0" err="1"/>
              <a:t>TravelRequest</a:t>
            </a:r>
            <a:r>
              <a:rPr lang="en-US" sz="1800" b="1" dirty="0"/>
              <a:t>-create</a:t>
            </a:r>
          </a:p>
        </p:txBody>
      </p:sp>
      <p:sp>
        <p:nvSpPr>
          <p:cNvPr id="38" name="Rectangle: Rounded Corners 37">
            <a:extLst>
              <a:ext uri="{FF2B5EF4-FFF2-40B4-BE49-F238E27FC236}">
                <a16:creationId xmlns:a16="http://schemas.microsoft.com/office/drawing/2014/main" id="{13C9B0F2-F2F7-8288-35F9-A907F19C6D23}"/>
              </a:ext>
            </a:extLst>
          </p:cNvPr>
          <p:cNvSpPr/>
          <p:nvPr/>
        </p:nvSpPr>
        <p:spPr>
          <a:xfrm>
            <a:off x="693812" y="4264333"/>
            <a:ext cx="3960440" cy="2088232"/>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Group</a:t>
            </a:r>
          </a:p>
          <a:p>
            <a:pPr algn="ctr"/>
            <a:endParaRPr lang="en-US" dirty="0"/>
          </a:p>
          <a:p>
            <a:pPr algn="ctr"/>
            <a:endParaRPr lang="en-US" dirty="0"/>
          </a:p>
          <a:p>
            <a:pPr algn="ctr"/>
            <a:endParaRPr lang="en-US" dirty="0"/>
          </a:p>
          <a:p>
            <a:pPr algn="ctr"/>
            <a:endParaRPr lang="en-US" dirty="0"/>
          </a:p>
        </p:txBody>
      </p:sp>
      <p:sp>
        <p:nvSpPr>
          <p:cNvPr id="40" name="Rectangle 39">
            <a:extLst>
              <a:ext uri="{FF2B5EF4-FFF2-40B4-BE49-F238E27FC236}">
                <a16:creationId xmlns:a16="http://schemas.microsoft.com/office/drawing/2014/main" id="{E10AFD43-5A6D-0923-C5A8-87AA889E41FB}"/>
              </a:ext>
            </a:extLst>
          </p:cNvPr>
          <p:cNvSpPr/>
          <p:nvPr/>
        </p:nvSpPr>
        <p:spPr>
          <a:xfrm>
            <a:off x="1884412" y="49880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1" name="Rectangle 40">
            <a:extLst>
              <a:ext uri="{FF2B5EF4-FFF2-40B4-BE49-F238E27FC236}">
                <a16:creationId xmlns:a16="http://schemas.microsoft.com/office/drawing/2014/main" id="{A06C0A4E-29C9-C140-A081-D475024E1CC9}"/>
              </a:ext>
            </a:extLst>
          </p:cNvPr>
          <p:cNvSpPr/>
          <p:nvPr/>
        </p:nvSpPr>
        <p:spPr>
          <a:xfrm>
            <a:off x="2036812" y="51404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2" name="Rectangle 41">
            <a:extLst>
              <a:ext uri="{FF2B5EF4-FFF2-40B4-BE49-F238E27FC236}">
                <a16:creationId xmlns:a16="http://schemas.microsoft.com/office/drawing/2014/main" id="{2009050D-E68F-6C3F-1D13-DA1B5E2AB229}"/>
              </a:ext>
            </a:extLst>
          </p:cNvPr>
          <p:cNvSpPr/>
          <p:nvPr/>
        </p:nvSpPr>
        <p:spPr>
          <a:xfrm>
            <a:off x="2189212" y="52928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3" name="Rectangle 42">
            <a:extLst>
              <a:ext uri="{FF2B5EF4-FFF2-40B4-BE49-F238E27FC236}">
                <a16:creationId xmlns:a16="http://schemas.microsoft.com/office/drawing/2014/main" id="{932FA2B1-ABE0-4224-127C-0108F63BDCBC}"/>
              </a:ext>
            </a:extLst>
          </p:cNvPr>
          <p:cNvSpPr/>
          <p:nvPr/>
        </p:nvSpPr>
        <p:spPr>
          <a:xfrm>
            <a:off x="2341612" y="5445224"/>
            <a:ext cx="1080120" cy="648072"/>
          </a:xfrm>
          <a:prstGeom prst="rect">
            <a:avLst/>
          </a:prstGeom>
          <a:solidFill>
            <a:schemeClr val="bg2"/>
          </a:solid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Tiles</a:t>
            </a:r>
          </a:p>
        </p:txBody>
      </p:sp>
      <p:sp>
        <p:nvSpPr>
          <p:cNvPr id="44" name="Arrow: Curved Right 43">
            <a:extLst>
              <a:ext uri="{FF2B5EF4-FFF2-40B4-BE49-F238E27FC236}">
                <a16:creationId xmlns:a16="http://schemas.microsoft.com/office/drawing/2014/main" id="{459E6EE0-B863-75E7-4848-7E540A1190D5}"/>
              </a:ext>
            </a:extLst>
          </p:cNvPr>
          <p:cNvSpPr/>
          <p:nvPr/>
        </p:nvSpPr>
        <p:spPr>
          <a:xfrm rot="20562309">
            <a:off x="684444" y="2779092"/>
            <a:ext cx="783704" cy="2999184"/>
          </a:xfrm>
          <a:prstGeom prst="curv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Smiley Face 44">
            <a:extLst>
              <a:ext uri="{FF2B5EF4-FFF2-40B4-BE49-F238E27FC236}">
                <a16:creationId xmlns:a16="http://schemas.microsoft.com/office/drawing/2014/main" id="{A3B91097-6E5A-C400-6801-622DEC60899D}"/>
              </a:ext>
            </a:extLst>
          </p:cNvPr>
          <p:cNvSpPr/>
          <p:nvPr/>
        </p:nvSpPr>
        <p:spPr>
          <a:xfrm>
            <a:off x="10918948" y="1556792"/>
            <a:ext cx="720080" cy="736848"/>
          </a:xfrm>
          <a:prstGeom prst="smileyFac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12F60B36-370A-CDC0-41C1-F71895310DAE}"/>
              </a:ext>
            </a:extLst>
          </p:cNvPr>
          <p:cNvSpPr/>
          <p:nvPr/>
        </p:nvSpPr>
        <p:spPr>
          <a:xfrm>
            <a:off x="6361765" y="2328501"/>
            <a:ext cx="3960440" cy="2088232"/>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Role</a:t>
            </a:r>
          </a:p>
          <a:p>
            <a:pPr algn="ctr"/>
            <a:endParaRPr lang="en-US" dirty="0"/>
          </a:p>
          <a:p>
            <a:pPr algn="ctr"/>
            <a:endParaRPr lang="en-US" dirty="0"/>
          </a:p>
          <a:p>
            <a:pPr algn="ctr"/>
            <a:endParaRPr lang="en-US" dirty="0"/>
          </a:p>
          <a:p>
            <a:pPr algn="ctr"/>
            <a:endParaRPr lang="en-US" dirty="0"/>
          </a:p>
        </p:txBody>
      </p:sp>
      <p:cxnSp>
        <p:nvCxnSpPr>
          <p:cNvPr id="49" name="Connector: Elbow 48">
            <a:extLst>
              <a:ext uri="{FF2B5EF4-FFF2-40B4-BE49-F238E27FC236}">
                <a16:creationId xmlns:a16="http://schemas.microsoft.com/office/drawing/2014/main" id="{30015F8C-4977-4E30-8B34-3275F710C48C}"/>
              </a:ext>
            </a:extLst>
          </p:cNvPr>
          <p:cNvCxnSpPr>
            <a:stCxn id="47" idx="3"/>
            <a:endCxn id="45" idx="4"/>
          </p:cNvCxnSpPr>
          <p:nvPr/>
        </p:nvCxnSpPr>
        <p:spPr>
          <a:xfrm flipV="1">
            <a:off x="10322205" y="2293640"/>
            <a:ext cx="956783" cy="1078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1F5A423-9959-7A61-F429-423039076A95}"/>
              </a:ext>
            </a:extLst>
          </p:cNvPr>
          <p:cNvSpPr/>
          <p:nvPr/>
        </p:nvSpPr>
        <p:spPr>
          <a:xfrm>
            <a:off x="8427313" y="29340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1" name="Rectangle 50">
            <a:extLst>
              <a:ext uri="{FF2B5EF4-FFF2-40B4-BE49-F238E27FC236}">
                <a16:creationId xmlns:a16="http://schemas.microsoft.com/office/drawing/2014/main" id="{0F1FB0D3-E72C-B945-5B6D-788FF581D835}"/>
              </a:ext>
            </a:extLst>
          </p:cNvPr>
          <p:cNvSpPr/>
          <p:nvPr/>
        </p:nvSpPr>
        <p:spPr>
          <a:xfrm>
            <a:off x="8579713" y="30864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2" name="Rectangle 51">
            <a:extLst>
              <a:ext uri="{FF2B5EF4-FFF2-40B4-BE49-F238E27FC236}">
                <a16:creationId xmlns:a16="http://schemas.microsoft.com/office/drawing/2014/main" id="{B11C7711-FAE4-2BFD-D7E9-8ED0ABBABBB3}"/>
              </a:ext>
            </a:extLst>
          </p:cNvPr>
          <p:cNvSpPr/>
          <p:nvPr/>
        </p:nvSpPr>
        <p:spPr>
          <a:xfrm>
            <a:off x="8732113" y="32388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3" name="Rectangle 52">
            <a:extLst>
              <a:ext uri="{FF2B5EF4-FFF2-40B4-BE49-F238E27FC236}">
                <a16:creationId xmlns:a16="http://schemas.microsoft.com/office/drawing/2014/main" id="{D5DB0CB6-26DD-03DC-E72F-2F65081F2E76}"/>
              </a:ext>
            </a:extLst>
          </p:cNvPr>
          <p:cNvSpPr/>
          <p:nvPr/>
        </p:nvSpPr>
        <p:spPr>
          <a:xfrm>
            <a:off x="8884513" y="33912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sp>
        <p:nvSpPr>
          <p:cNvPr id="54" name="Rectangle 53">
            <a:extLst>
              <a:ext uri="{FF2B5EF4-FFF2-40B4-BE49-F238E27FC236}">
                <a16:creationId xmlns:a16="http://schemas.microsoft.com/office/drawing/2014/main" id="{30669485-EAE9-D6A1-B064-EFAF9967C706}"/>
              </a:ext>
            </a:extLst>
          </p:cNvPr>
          <p:cNvSpPr/>
          <p:nvPr/>
        </p:nvSpPr>
        <p:spPr>
          <a:xfrm>
            <a:off x="9036913" y="3543636"/>
            <a:ext cx="1080120" cy="64807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Profile</a:t>
            </a:r>
          </a:p>
        </p:txBody>
      </p:sp>
      <p:cxnSp>
        <p:nvCxnSpPr>
          <p:cNvPr id="56" name="Connector: Elbow 55">
            <a:extLst>
              <a:ext uri="{FF2B5EF4-FFF2-40B4-BE49-F238E27FC236}">
                <a16:creationId xmlns:a16="http://schemas.microsoft.com/office/drawing/2014/main" id="{BFD097B0-B0E9-C54E-E5D9-6E333882B366}"/>
              </a:ext>
            </a:extLst>
          </p:cNvPr>
          <p:cNvCxnSpPr>
            <a:stCxn id="38" idx="3"/>
          </p:cNvCxnSpPr>
          <p:nvPr/>
        </p:nvCxnSpPr>
        <p:spPr>
          <a:xfrm flipV="1">
            <a:off x="4654252" y="3734508"/>
            <a:ext cx="1707513" cy="1573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0A76AF7-C923-DC0D-89C8-3BAAA61E52F0}"/>
              </a:ext>
            </a:extLst>
          </p:cNvPr>
          <p:cNvCxnSpPr>
            <a:stCxn id="4" idx="3"/>
          </p:cNvCxnSpPr>
          <p:nvPr/>
        </p:nvCxnSpPr>
        <p:spPr>
          <a:xfrm>
            <a:off x="4654252" y="2240868"/>
            <a:ext cx="1707513" cy="10441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6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61AF4C-04ED-6BAA-54CE-C435DF8C3D53}"/>
              </a:ext>
            </a:extLst>
          </p:cNvPr>
          <p:cNvSpPr txBox="1"/>
          <p:nvPr/>
        </p:nvSpPr>
        <p:spPr>
          <a:xfrm>
            <a:off x="117748" y="188640"/>
            <a:ext cx="11881320" cy="5016758"/>
          </a:xfrm>
          <a:prstGeom prst="rect">
            <a:avLst/>
          </a:prstGeom>
          <a:noFill/>
        </p:spPr>
        <p:txBody>
          <a:bodyPr wrap="square" rtlCol="0">
            <a:spAutoFit/>
          </a:bodyPr>
          <a:lstStyle/>
          <a:p>
            <a:pPr marL="342900" indent="-342900">
              <a:buFont typeface="Arial" panose="020B0604020202020204" pitchFamily="34" charset="0"/>
              <a:buChar char="•"/>
            </a:pPr>
            <a:r>
              <a:rPr lang="en-US" sz="1600" dirty="0"/>
              <a:t>If you have developed 500 apps, you will have 500 URLs, will you share all URL over email with end users?</a:t>
            </a:r>
          </a:p>
          <a:p>
            <a:pPr marL="342900" indent="-342900">
              <a:buFont typeface="Arial" panose="020B0604020202020204" pitchFamily="34" charset="0"/>
              <a:buChar char="•"/>
            </a:pPr>
            <a:r>
              <a:rPr lang="en-US" sz="1600" dirty="0"/>
              <a:t>Also, will you develop a login screen for every app to check if its valid SAP user?</a:t>
            </a:r>
          </a:p>
          <a:p>
            <a:pPr marL="342900" indent="-342900">
              <a:buFont typeface="Arial" panose="020B0604020202020204" pitchFamily="34" charset="0"/>
              <a:buChar char="•"/>
            </a:pPr>
            <a:r>
              <a:rPr lang="en-US" sz="1600" dirty="0"/>
              <a:t>We need a single point of access based on role and authorizations in the company.</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Open the launchpad designer tool /n/UI2/FLPD_CONF</a:t>
            </a:r>
          </a:p>
          <a:p>
            <a:pPr marL="342900" indent="-342900">
              <a:buFont typeface="Arial" panose="020B0604020202020204" pitchFamily="34" charset="0"/>
              <a:buChar char="•"/>
            </a:pPr>
            <a:r>
              <a:rPr lang="en-US" sz="1600" dirty="0"/>
              <a:t>Click settings icon and choose a package and Transport request</a:t>
            </a:r>
          </a:p>
          <a:p>
            <a:pPr marL="342900" indent="-342900">
              <a:buFont typeface="Arial" panose="020B0604020202020204" pitchFamily="34" charset="0"/>
              <a:buChar char="•"/>
            </a:pPr>
            <a:r>
              <a:rPr lang="en-US" sz="1600" dirty="0"/>
              <a:t>Create a new catalog - ZBKL_XX_BC_TRAVEL</a:t>
            </a:r>
          </a:p>
          <a:p>
            <a:pPr marL="342900" indent="-342900">
              <a:buFont typeface="Arial" panose="020B0604020202020204" pitchFamily="34" charset="0"/>
              <a:buChar char="•"/>
            </a:pPr>
            <a:r>
              <a:rPr lang="en-US" sz="1600" dirty="0"/>
              <a:t>Create a new tile, provide title, description, keyword, icon, service </a:t>
            </a:r>
            <a:r>
              <a:rPr lang="en-US" sz="1600" dirty="0" err="1"/>
              <a:t>url</a:t>
            </a:r>
            <a:r>
              <a:rPr lang="en-US" sz="1600" dirty="0"/>
              <a:t> for count, semantic object, action</a:t>
            </a:r>
          </a:p>
          <a:p>
            <a:pPr marL="342900" indent="-342900">
              <a:buFont typeface="Arial" panose="020B0604020202020204" pitchFamily="34" charset="0"/>
              <a:buChar char="•"/>
            </a:pPr>
            <a:r>
              <a:rPr lang="en-US" sz="1600" dirty="0"/>
              <a:t>Create a new target mapping, enter details of Fiori app</a:t>
            </a:r>
          </a:p>
          <a:p>
            <a:pPr marL="342900" indent="-342900">
              <a:buFont typeface="Arial" panose="020B0604020202020204" pitchFamily="34" charset="0"/>
              <a:buChar char="•"/>
            </a:pPr>
            <a:r>
              <a:rPr lang="en-US" sz="1600" dirty="0"/>
              <a:t>Create new group</a:t>
            </a:r>
          </a:p>
          <a:p>
            <a:pPr marL="342900" indent="-342900">
              <a:buFont typeface="Arial" panose="020B0604020202020204" pitchFamily="34" charset="0"/>
              <a:buChar char="•"/>
            </a:pPr>
            <a:r>
              <a:rPr lang="en-US" sz="1600" dirty="0"/>
              <a:t>Reference tile from catalog to group - ZBKL_XX_BCG_TRAVEL</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Now we go to PFCG, create new role ZBKL_XX_BR_APPROVER</a:t>
            </a:r>
          </a:p>
          <a:p>
            <a:pPr marL="342900" indent="-342900">
              <a:buFont typeface="Arial" panose="020B0604020202020204" pitchFamily="34" charset="0"/>
              <a:buChar char="•"/>
            </a:pPr>
            <a:r>
              <a:rPr lang="en-US" sz="1600" dirty="0"/>
              <a:t>Go to menu and add Launchpad Catalog and Group</a:t>
            </a:r>
          </a:p>
          <a:p>
            <a:pPr marL="342900" indent="-342900">
              <a:buFont typeface="Arial" panose="020B0604020202020204" pitchFamily="34" charset="0"/>
              <a:buChar char="•"/>
            </a:pPr>
            <a:r>
              <a:rPr lang="en-US" sz="1600" dirty="0"/>
              <a:t>Generate profile</a:t>
            </a:r>
          </a:p>
          <a:p>
            <a:pPr marL="342900" indent="-342900">
              <a:buFont typeface="Arial" panose="020B0604020202020204" pitchFamily="34" charset="0"/>
              <a:buChar char="•"/>
            </a:pPr>
            <a:r>
              <a:rPr lang="en-US" sz="1600" dirty="0"/>
              <a:t>Add user and click user compare button</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Go Testing</a:t>
            </a:r>
          </a:p>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2901970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New Launchpad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ECF463F-4F93-49CE-96C2-E316878CA39E}"/>
              </a:ext>
            </a:extLst>
          </p:cNvPr>
          <p:cNvPicPr>
            <a:picLocks noChangeAspect="1"/>
          </p:cNvPicPr>
          <p:nvPr/>
        </p:nvPicPr>
        <p:blipFill>
          <a:blip r:embed="rId3"/>
          <a:stretch>
            <a:fillRect/>
          </a:stretch>
        </p:blipFill>
        <p:spPr>
          <a:xfrm>
            <a:off x="1001327" y="987215"/>
            <a:ext cx="10186170" cy="4883571"/>
          </a:xfrm>
          <a:prstGeom prst="rect">
            <a:avLst/>
          </a:prstGeom>
        </p:spPr>
      </p:pic>
    </p:spTree>
    <p:extLst>
      <p:ext uri="{BB962C8B-B14F-4D97-AF65-F5344CB8AC3E}">
        <p14:creationId xmlns:p14="http://schemas.microsoft.com/office/powerpoint/2010/main" val="855855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The new Tiles with S/4HANA 2020 – SAP_FLP_ADMIN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457B8F76-2D17-40EE-9186-1C3C004816FC}"/>
              </a:ext>
            </a:extLst>
          </p:cNvPr>
          <p:cNvPicPr>
            <a:picLocks noChangeAspect="1"/>
          </p:cNvPicPr>
          <p:nvPr/>
        </p:nvPicPr>
        <p:blipFill>
          <a:blip r:embed="rId3"/>
          <a:stretch>
            <a:fillRect/>
          </a:stretch>
        </p:blipFill>
        <p:spPr>
          <a:xfrm>
            <a:off x="452783" y="1047662"/>
            <a:ext cx="11283259" cy="2978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AC62321-9FE3-40C3-8819-AD9D1850E048}"/>
              </a:ext>
            </a:extLst>
          </p:cNvPr>
          <p:cNvPicPr>
            <a:picLocks noChangeAspect="1"/>
          </p:cNvPicPr>
          <p:nvPr/>
        </p:nvPicPr>
        <p:blipFill>
          <a:blip r:embed="rId4"/>
          <a:stretch>
            <a:fillRect/>
          </a:stretch>
        </p:blipFill>
        <p:spPr>
          <a:xfrm>
            <a:off x="3338235" y="4102633"/>
            <a:ext cx="5512354" cy="2338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6942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S/4HANA2020- LPD is deprecated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C6518F3-EE12-4E64-A48B-72433306D33A}"/>
              </a:ext>
            </a:extLst>
          </p:cNvPr>
          <p:cNvSpPr/>
          <p:nvPr/>
        </p:nvSpPr>
        <p:spPr>
          <a:xfrm>
            <a:off x="360124" y="2198576"/>
            <a:ext cx="3019504" cy="2123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 Fiori Launchpad </a:t>
            </a:r>
          </a:p>
          <a:p>
            <a:pPr algn="ctr"/>
            <a:r>
              <a:rPr lang="en-US" sz="1800" dirty="0"/>
              <a:t>Designer</a:t>
            </a:r>
          </a:p>
          <a:p>
            <a:pPr algn="ctr"/>
            <a:r>
              <a:rPr lang="en-US" sz="1800" dirty="0"/>
              <a:t>/n/UI2/FLPD_CONF</a:t>
            </a:r>
          </a:p>
        </p:txBody>
      </p:sp>
      <p:sp>
        <p:nvSpPr>
          <p:cNvPr id="3" name="TextBox 2">
            <a:extLst>
              <a:ext uri="{FF2B5EF4-FFF2-40B4-BE49-F238E27FC236}">
                <a16:creationId xmlns:a16="http://schemas.microsoft.com/office/drawing/2014/main" id="{A1584A01-0D7B-4B4E-A630-7809955379BB}"/>
              </a:ext>
            </a:extLst>
          </p:cNvPr>
          <p:cNvSpPr txBox="1"/>
          <p:nvPr/>
        </p:nvSpPr>
        <p:spPr>
          <a:xfrm>
            <a:off x="3536606" y="1856857"/>
            <a:ext cx="2576275" cy="369332"/>
          </a:xfrm>
          <a:prstGeom prst="rect">
            <a:avLst/>
          </a:prstGeom>
          <a:noFill/>
        </p:spPr>
        <p:txBody>
          <a:bodyPr wrap="square" rtlCol="0">
            <a:spAutoFit/>
          </a:bodyPr>
          <a:lstStyle/>
          <a:p>
            <a:r>
              <a:rPr lang="en-US" sz="1800" b="1" dirty="0"/>
              <a:t>Maintenance of groups</a:t>
            </a:r>
          </a:p>
        </p:txBody>
      </p:sp>
      <p:sp>
        <p:nvSpPr>
          <p:cNvPr id="4" name="Rectangle 3">
            <a:extLst>
              <a:ext uri="{FF2B5EF4-FFF2-40B4-BE49-F238E27FC236}">
                <a16:creationId xmlns:a16="http://schemas.microsoft.com/office/drawing/2014/main" id="{486702BC-4BD7-4EA7-A49B-C05FE4D2C158}"/>
              </a:ext>
            </a:extLst>
          </p:cNvPr>
          <p:cNvSpPr/>
          <p:nvPr/>
        </p:nvSpPr>
        <p:spPr>
          <a:xfrm>
            <a:off x="8652219" y="1044330"/>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Page composer and Space Designer</a:t>
            </a:r>
          </a:p>
          <a:p>
            <a:pPr algn="ctr"/>
            <a:r>
              <a:rPr lang="en-US" sz="1800" dirty="0"/>
              <a:t>SAP_FLP_ADMIN</a:t>
            </a:r>
          </a:p>
          <a:p>
            <a:pPr algn="ctr"/>
            <a:r>
              <a:rPr lang="en-US" sz="1800" dirty="0"/>
              <a:t>Fiori Launchpad</a:t>
            </a:r>
          </a:p>
        </p:txBody>
      </p:sp>
      <p:cxnSp>
        <p:nvCxnSpPr>
          <p:cNvPr id="6" name="Connector: Elbow 5">
            <a:extLst>
              <a:ext uri="{FF2B5EF4-FFF2-40B4-BE49-F238E27FC236}">
                <a16:creationId xmlns:a16="http://schemas.microsoft.com/office/drawing/2014/main" id="{D6838DC8-2863-48BD-8226-F2C6B43D56D1}"/>
              </a:ext>
            </a:extLst>
          </p:cNvPr>
          <p:cNvCxnSpPr>
            <a:cxnSpLocks/>
            <a:endCxn id="4" idx="1"/>
          </p:cNvCxnSpPr>
          <p:nvPr/>
        </p:nvCxnSpPr>
        <p:spPr>
          <a:xfrm flipV="1">
            <a:off x="3379628" y="1672240"/>
            <a:ext cx="5272591" cy="6279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F71DFB-FEEB-468A-905A-9A2BCF7AD98B}"/>
              </a:ext>
            </a:extLst>
          </p:cNvPr>
          <p:cNvSpPr txBox="1"/>
          <p:nvPr/>
        </p:nvSpPr>
        <p:spPr>
          <a:xfrm>
            <a:off x="3453500" y="3558987"/>
            <a:ext cx="2576275" cy="1200329"/>
          </a:xfrm>
          <a:prstGeom prst="rect">
            <a:avLst/>
          </a:prstGeom>
          <a:noFill/>
        </p:spPr>
        <p:txBody>
          <a:bodyPr wrap="square" rtlCol="0">
            <a:spAutoFit/>
          </a:bodyPr>
          <a:lstStyle/>
          <a:p>
            <a:r>
              <a:rPr lang="en-US" sz="1800" b="1" dirty="0"/>
              <a:t>Maintenance of Technical Catalog</a:t>
            </a:r>
          </a:p>
          <a:p>
            <a:r>
              <a:rPr lang="en-US" sz="1800" b="1" dirty="0"/>
              <a:t>Tiles and Target Mappings</a:t>
            </a:r>
          </a:p>
        </p:txBody>
      </p:sp>
      <p:sp>
        <p:nvSpPr>
          <p:cNvPr id="12" name="TextBox 11">
            <a:extLst>
              <a:ext uri="{FF2B5EF4-FFF2-40B4-BE49-F238E27FC236}">
                <a16:creationId xmlns:a16="http://schemas.microsoft.com/office/drawing/2014/main" id="{B92F1794-32E2-43A1-8ACA-9DEF97BB32FF}"/>
              </a:ext>
            </a:extLst>
          </p:cNvPr>
          <p:cNvSpPr txBox="1"/>
          <p:nvPr/>
        </p:nvSpPr>
        <p:spPr>
          <a:xfrm>
            <a:off x="3536606" y="2557298"/>
            <a:ext cx="2576275" cy="646331"/>
          </a:xfrm>
          <a:prstGeom prst="rect">
            <a:avLst/>
          </a:prstGeom>
          <a:noFill/>
        </p:spPr>
        <p:txBody>
          <a:bodyPr wrap="square" rtlCol="0">
            <a:spAutoFit/>
          </a:bodyPr>
          <a:lstStyle/>
          <a:p>
            <a:r>
              <a:rPr lang="en-US" sz="1800" b="1" dirty="0"/>
              <a:t>Maintenance of Business Catalog</a:t>
            </a:r>
          </a:p>
        </p:txBody>
      </p:sp>
      <p:sp>
        <p:nvSpPr>
          <p:cNvPr id="13" name="Rectangle 12">
            <a:extLst>
              <a:ext uri="{FF2B5EF4-FFF2-40B4-BE49-F238E27FC236}">
                <a16:creationId xmlns:a16="http://schemas.microsoft.com/office/drawing/2014/main" id="{EBE0BC7A-D53E-47D4-B28B-DC444B92B288}"/>
              </a:ext>
            </a:extLst>
          </p:cNvPr>
          <p:cNvSpPr/>
          <p:nvPr/>
        </p:nvSpPr>
        <p:spPr>
          <a:xfrm>
            <a:off x="8522944" y="4759784"/>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Fiori App Manager (earlier named as mass maintenance tool)</a:t>
            </a:r>
          </a:p>
          <a:p>
            <a:pPr algn="ctr"/>
            <a:r>
              <a:rPr lang="en-US" sz="1800" dirty="0"/>
              <a:t>/n/UI2/FLPAM</a:t>
            </a:r>
          </a:p>
        </p:txBody>
      </p:sp>
      <p:cxnSp>
        <p:nvCxnSpPr>
          <p:cNvPr id="9" name="Connector: Elbow 8">
            <a:extLst>
              <a:ext uri="{FF2B5EF4-FFF2-40B4-BE49-F238E27FC236}">
                <a16:creationId xmlns:a16="http://schemas.microsoft.com/office/drawing/2014/main" id="{E601C9E3-0D23-4796-AD50-0C28340DDBD8}"/>
              </a:ext>
            </a:extLst>
          </p:cNvPr>
          <p:cNvCxnSpPr>
            <a:cxnSpLocks/>
            <a:endCxn id="13" idx="1"/>
          </p:cNvCxnSpPr>
          <p:nvPr/>
        </p:nvCxnSpPr>
        <p:spPr>
          <a:xfrm>
            <a:off x="3379629" y="4158996"/>
            <a:ext cx="5143315" cy="12286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799F3F1-20A9-48DE-A2ED-7B610EEAAAA4}"/>
              </a:ext>
            </a:extLst>
          </p:cNvPr>
          <p:cNvSpPr/>
          <p:nvPr/>
        </p:nvSpPr>
        <p:spPr>
          <a:xfrm>
            <a:off x="8522943" y="2819436"/>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FLP Content Manager</a:t>
            </a:r>
          </a:p>
          <a:p>
            <a:pPr algn="ctr"/>
            <a:r>
              <a:rPr lang="en-US" sz="1800" dirty="0"/>
              <a:t>/UI2/FLPCM_CONF</a:t>
            </a:r>
          </a:p>
          <a:p>
            <a:pPr algn="ctr"/>
            <a:r>
              <a:rPr lang="en-US" sz="1800" dirty="0"/>
              <a:t>/UI2/FLPCM_CUST</a:t>
            </a:r>
          </a:p>
        </p:txBody>
      </p:sp>
      <p:cxnSp>
        <p:nvCxnSpPr>
          <p:cNvPr id="14" name="Connector: Elbow 13">
            <a:extLst>
              <a:ext uri="{FF2B5EF4-FFF2-40B4-BE49-F238E27FC236}">
                <a16:creationId xmlns:a16="http://schemas.microsoft.com/office/drawing/2014/main" id="{219B7BE7-E1B5-4823-82BB-676811B9375F}"/>
              </a:ext>
            </a:extLst>
          </p:cNvPr>
          <p:cNvCxnSpPr>
            <a:cxnSpLocks/>
            <a:stCxn id="2" idx="3"/>
            <a:endCxn id="16" idx="1"/>
          </p:cNvCxnSpPr>
          <p:nvPr/>
        </p:nvCxnSpPr>
        <p:spPr>
          <a:xfrm>
            <a:off x="3379628" y="3260482"/>
            <a:ext cx="5143314" cy="186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079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miley Face 2">
            <a:extLst>
              <a:ext uri="{FF2B5EF4-FFF2-40B4-BE49-F238E27FC236}">
                <a16:creationId xmlns:a16="http://schemas.microsoft.com/office/drawing/2014/main" id="{AEBA5BE0-B394-A761-C197-2B88C4D0905E}"/>
              </a:ext>
            </a:extLst>
          </p:cNvPr>
          <p:cNvSpPr/>
          <p:nvPr/>
        </p:nvSpPr>
        <p:spPr>
          <a:xfrm>
            <a:off x="765820" y="548680"/>
            <a:ext cx="648072" cy="648072"/>
          </a:xfrm>
          <a:prstGeom prst="smileyFac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Smiley Face 3">
            <a:extLst>
              <a:ext uri="{FF2B5EF4-FFF2-40B4-BE49-F238E27FC236}">
                <a16:creationId xmlns:a16="http://schemas.microsoft.com/office/drawing/2014/main" id="{AC1D5AFD-D934-EECB-2373-B4C5EC962106}"/>
              </a:ext>
            </a:extLst>
          </p:cNvPr>
          <p:cNvSpPr/>
          <p:nvPr/>
        </p:nvSpPr>
        <p:spPr>
          <a:xfrm>
            <a:off x="5662364" y="548680"/>
            <a:ext cx="648072" cy="648072"/>
          </a:xfrm>
          <a:prstGeom prst="smileyFac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Smiley Face 4">
            <a:extLst>
              <a:ext uri="{FF2B5EF4-FFF2-40B4-BE49-F238E27FC236}">
                <a16:creationId xmlns:a16="http://schemas.microsoft.com/office/drawing/2014/main" id="{94345EFE-5D65-670B-3215-8C415166E2ED}"/>
              </a:ext>
            </a:extLst>
          </p:cNvPr>
          <p:cNvSpPr/>
          <p:nvPr/>
        </p:nvSpPr>
        <p:spPr>
          <a:xfrm>
            <a:off x="10918948" y="548680"/>
            <a:ext cx="648072" cy="648072"/>
          </a:xfrm>
          <a:prstGeom prst="smileyFac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F4F04659-0124-5D13-3F69-3FEE40495009}"/>
              </a:ext>
            </a:extLst>
          </p:cNvPr>
          <p:cNvSpPr txBox="1"/>
          <p:nvPr/>
        </p:nvSpPr>
        <p:spPr>
          <a:xfrm>
            <a:off x="225760" y="5510734"/>
            <a:ext cx="1173730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Last night I was working with my code and it was very stable, today morning I had fight with my wife, come office and messed up something. Now I pray to god to go back to last stable state? A develop need versioning of their code in local machine.</a:t>
            </a:r>
          </a:p>
          <a:p>
            <a:pPr marL="285750" indent="-285750">
              <a:buFont typeface="Arial" panose="020B0604020202020204" pitchFamily="34" charset="0"/>
              <a:buChar char="•"/>
            </a:pPr>
            <a:r>
              <a:rPr lang="en-US" sz="1600" dirty="0"/>
              <a:t>In multi-developer environment, we need to sync the code between developers and also identify who’s code disrupted the solution.</a:t>
            </a:r>
          </a:p>
          <a:p>
            <a:pPr marL="285750" indent="-285750">
              <a:buFont typeface="Arial" panose="020B0604020202020204" pitchFamily="34" charset="0"/>
              <a:buChar char="•"/>
            </a:pPr>
            <a:r>
              <a:rPr lang="en-US" sz="1600" dirty="0"/>
              <a:t>If new resources joins the team, we want them to get on-boarded quickly.</a:t>
            </a:r>
          </a:p>
          <a:p>
            <a:r>
              <a:rPr lang="en-US" sz="1600" dirty="0"/>
              <a:t>Git / Perforce / GitLab / Big Bucket</a:t>
            </a:r>
          </a:p>
        </p:txBody>
      </p:sp>
    </p:spTree>
    <p:extLst>
      <p:ext uri="{BB962C8B-B14F-4D97-AF65-F5344CB8AC3E}">
        <p14:creationId xmlns:p14="http://schemas.microsoft.com/office/powerpoint/2010/main" val="2511718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10170</TotalTime>
  <Words>1829</Words>
  <Application>Microsoft Office PowerPoint</Application>
  <PresentationFormat>Custom</PresentationFormat>
  <Paragraphs>229</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72</vt:lpstr>
      <vt:lpstr>Arial</vt:lpstr>
      <vt:lpstr>Arial Black</vt:lpstr>
      <vt:lpstr>Arial Bold</vt:lpstr>
      <vt:lpstr>Calibri</vt:lpstr>
      <vt:lpstr>Cooper Black</vt:lpstr>
      <vt:lpstr>Patua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Working with Analytic List Page</vt:lpstr>
      <vt:lpstr>When to use ALP</vt:lpstr>
      <vt:lpstr>Working with Overview Page (OVP)</vt:lpstr>
      <vt:lpstr>When to use OVP</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318</cp:revision>
  <dcterms:created xsi:type="dcterms:W3CDTF">2013-09-12T13:05:01Z</dcterms:created>
  <dcterms:modified xsi:type="dcterms:W3CDTF">2022-10-08T06:34:31Z</dcterms:modified>
</cp:coreProperties>
</file>